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  <p:sldMasterId id="2147483654" r:id="rId2"/>
  </p:sldMasterIdLst>
  <p:notesMasterIdLst>
    <p:notesMasterId r:id="rId27"/>
  </p:notesMasterIdLst>
  <p:handoutMasterIdLst>
    <p:handoutMasterId r:id="rId28"/>
  </p:handoutMasterIdLst>
  <p:sldIdLst>
    <p:sldId id="256" r:id="rId3"/>
    <p:sldId id="286" r:id="rId4"/>
    <p:sldId id="288" r:id="rId5"/>
    <p:sldId id="289" r:id="rId6"/>
    <p:sldId id="281" r:id="rId7"/>
    <p:sldId id="284" r:id="rId8"/>
    <p:sldId id="283" r:id="rId9"/>
    <p:sldId id="28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7" r:id="rId26"/>
  </p:sldIdLst>
  <p:sldSz cx="9144000" cy="5143500" type="screen16x9"/>
  <p:notesSz cx="7102475" cy="9388475"/>
  <p:custDataLst>
    <p:tags r:id="rId2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>
      <p:cViewPr>
        <p:scale>
          <a:sx n="125" d="100"/>
          <a:sy n="125" d="100"/>
        </p:scale>
        <p:origin x="-101" y="11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942" y="-96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636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wrap="square" lIns="94213" tIns="94213" rIns="94213" bIns="94213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73772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wrap="square" lIns="94213" tIns="94213" rIns="94213" bIns="94213" anchor="ctr" anchorCtr="0">
            <a:noAutofit/>
          </a:bodyPr>
          <a:lstStyle/>
          <a:p>
            <a:pPr indent="-71980">
              <a:buNone/>
            </a:pPr>
            <a:endParaRPr dirty="0"/>
          </a:p>
        </p:txBody>
      </p:sp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96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97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57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08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86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12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343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827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36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49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929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22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880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77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510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4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08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5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wrap="square" lIns="94213" tIns="94213" rIns="94213" bIns="94213" anchor="ctr" anchorCtr="0">
            <a:noAutofit/>
          </a:bodyPr>
          <a:lstStyle/>
          <a:p>
            <a:pPr indent="-71980">
              <a:buNone/>
            </a:pPr>
            <a:endParaRPr dirty="0"/>
          </a:p>
        </p:txBody>
      </p:sp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26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8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50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0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0000"/>
              </a:buClr>
              <a:buSzPts val="1400"/>
              <a:buFont typeface="Georgia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4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60"/>
              </a:spcBef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480"/>
              </a:spcBef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163830"/>
            <a:ext cx="8229600" cy="7315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40" anchor="ctr" anchorCtr="0"/>
          <a:lstStyle>
            <a:lvl1pPr marL="0" marR="0" lvl="0" indent="0" algn="l" rtl="0">
              <a:spcBef>
                <a:spcPts val="0"/>
              </a:spcBef>
              <a:buClr>
                <a:srgbClr val="000000"/>
              </a:buClr>
              <a:buSzPts val="1400"/>
              <a:buFont typeface="Georgia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4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971550"/>
            <a:ext cx="8229600" cy="3733800"/>
          </a:xfrm>
        </p:spPr>
        <p:txBody>
          <a:bodyPr/>
          <a:lstStyle>
            <a:lvl1pPr marL="460375" indent="-257175">
              <a:defRPr/>
            </a:lvl1pPr>
            <a:lvl2pPr marL="914400" indent="-279400">
              <a:defRPr/>
            </a:lvl2pPr>
            <a:lvl3pPr marL="1254125" indent="-187325">
              <a:defRPr sz="2800"/>
            </a:lvl3pPr>
            <a:lvl4pPr marL="1716088" indent="-217488"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0000"/>
              </a:buClr>
              <a:buSzPts val="1400"/>
              <a:buFont typeface="Georgia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SzPts val="1400"/>
              <a:buFont typeface="Arial"/>
              <a:buNone/>
              <a:defRPr sz="1800"/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60"/>
              </a:spcBef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480"/>
              </a:spcBef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914400" marR="0" lvl="2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3754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12" descr="bkgd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383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ts val="1400"/>
              <a:buNone/>
              <a:defRPr sz="1800"/>
            </a:lvl2pPr>
            <a:lvl3pPr lvl="2" indent="0">
              <a:spcBef>
                <a:spcPts val="0"/>
              </a:spcBef>
              <a:buSzPts val="1400"/>
              <a:buNone/>
              <a:defRPr sz="1800"/>
            </a:lvl3pPr>
            <a:lvl4pPr lvl="3" indent="0">
              <a:spcBef>
                <a:spcPts val="0"/>
              </a:spcBef>
              <a:buSzPts val="1400"/>
              <a:buNone/>
              <a:defRPr sz="1800"/>
            </a:lvl4pPr>
            <a:lvl5pPr lvl="4" indent="0">
              <a:spcBef>
                <a:spcPts val="0"/>
              </a:spcBef>
              <a:buSzPts val="1400"/>
              <a:buNone/>
              <a:defRPr sz="1800"/>
            </a:lvl5pPr>
            <a:lvl6pPr lvl="5" indent="0">
              <a:spcBef>
                <a:spcPts val="0"/>
              </a:spcBef>
              <a:buSzPts val="1400"/>
              <a:buNone/>
              <a:defRPr sz="1800"/>
            </a:lvl6pPr>
            <a:lvl7pPr lvl="6" indent="0">
              <a:spcBef>
                <a:spcPts val="0"/>
              </a:spcBef>
              <a:buSzPts val="1400"/>
              <a:buNone/>
              <a:defRPr sz="1800"/>
            </a:lvl7pPr>
            <a:lvl8pPr lvl="7" indent="0">
              <a:spcBef>
                <a:spcPts val="0"/>
              </a:spcBef>
              <a:buSzPts val="1400"/>
              <a:buNone/>
              <a:defRPr sz="1800"/>
            </a:lvl8pPr>
            <a:lvl9pPr lvl="8" indent="0">
              <a:spcBef>
                <a:spcPts val="0"/>
              </a:spcBef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7026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8" name="Shape 8" descr="Lower_Banner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609600" y="4552950"/>
            <a:ext cx="9601200" cy="70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9" descr="OPENPediatrics logo_blu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21683" y="4696848"/>
            <a:ext cx="2317117" cy="293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0" descr="BCHlogomotto_inline_KO.ep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7200" y="4667415"/>
            <a:ext cx="2022849" cy="355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1" descr="HMS_Affiliate_Logo_Black_14_300dpi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05600" y="4688040"/>
            <a:ext cx="2045275" cy="3570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2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03200" marR="0" lvl="0" indent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hape 18" descr="bkgd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3835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ts val="1400"/>
              <a:buNone/>
              <a:defRPr sz="1800"/>
            </a:lvl2pPr>
            <a:lvl3pPr lvl="2" indent="0">
              <a:spcBef>
                <a:spcPts val="0"/>
              </a:spcBef>
              <a:buSzPts val="1400"/>
              <a:buNone/>
              <a:defRPr sz="1800"/>
            </a:lvl3pPr>
            <a:lvl4pPr lvl="3" indent="0">
              <a:spcBef>
                <a:spcPts val="0"/>
              </a:spcBef>
              <a:buSzPts val="1400"/>
              <a:buNone/>
              <a:defRPr sz="1800"/>
            </a:lvl4pPr>
            <a:lvl5pPr lvl="4" indent="0">
              <a:spcBef>
                <a:spcPts val="0"/>
              </a:spcBef>
              <a:buSzPts val="1400"/>
              <a:buNone/>
              <a:defRPr sz="1800"/>
            </a:lvl5pPr>
            <a:lvl6pPr lvl="5" indent="0">
              <a:spcBef>
                <a:spcPts val="0"/>
              </a:spcBef>
              <a:buSzPts val="1400"/>
              <a:buNone/>
              <a:defRPr sz="1800"/>
            </a:lvl6pPr>
            <a:lvl7pPr lvl="6" indent="0">
              <a:spcBef>
                <a:spcPts val="0"/>
              </a:spcBef>
              <a:buSzPts val="1400"/>
              <a:buNone/>
              <a:defRPr sz="1800"/>
            </a:lvl7pPr>
            <a:lvl8pPr lvl="7" indent="0">
              <a:spcBef>
                <a:spcPts val="0"/>
              </a:spcBef>
              <a:buSzPts val="1400"/>
              <a:buNone/>
              <a:defRPr sz="1800"/>
            </a:lvl8pPr>
            <a:lvl9pPr lvl="8" indent="0">
              <a:spcBef>
                <a:spcPts val="0"/>
              </a:spcBef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6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03200" marR="0" lvl="0" indent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L="635000" marR="0" lvl="1" indent="0" algn="l" rtl="0">
        <a:lnSpc>
          <a:spcPct val="100000"/>
        </a:lnSpc>
        <a:spcBef>
          <a:spcPts val="0"/>
        </a:spcBef>
        <a:spcAft>
          <a:spcPts val="0"/>
        </a:spcAft>
        <a:buNone/>
        <a:defRPr sz="2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123951"/>
            <a:ext cx="6705600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[This slide is to be deleted when using this template]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Boston </a:t>
            </a:r>
            <a:r>
              <a:rPr lang="en-US" dirty="0">
                <a:solidFill>
                  <a:schemeClr val="bg1"/>
                </a:solidFill>
              </a:rPr>
              <a:t>Children’s has an opportunity to transform live talks into enduring on-line materials for on-line courses that serve both our internal learners and </a:t>
            </a:r>
            <a:r>
              <a:rPr lang="en-US" dirty="0" smtClean="0">
                <a:solidFill>
                  <a:schemeClr val="bg1"/>
                </a:solidFill>
              </a:rPr>
              <a:t>an external audience.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Our goal is to maximize </a:t>
            </a:r>
            <a:r>
              <a:rPr lang="en-US" dirty="0">
                <a:solidFill>
                  <a:schemeClr val="bg1"/>
                </a:solidFill>
              </a:rPr>
              <a:t>efficiencies in converting live talks for online </a:t>
            </a:r>
            <a:r>
              <a:rPr lang="en-US" dirty="0" smtClean="0">
                <a:solidFill>
                  <a:schemeClr val="bg1"/>
                </a:solidFill>
              </a:rPr>
              <a:t>courses. We </a:t>
            </a:r>
            <a:r>
              <a:rPr lang="en-US" dirty="0">
                <a:solidFill>
                  <a:schemeClr val="bg1"/>
                </a:solidFill>
              </a:rPr>
              <a:t>are requesting your help by </a:t>
            </a:r>
            <a:r>
              <a:rPr lang="en-US" dirty="0" smtClean="0">
                <a:solidFill>
                  <a:schemeClr val="bg1"/>
                </a:solidFill>
              </a:rPr>
              <a:t>standardizing </a:t>
            </a:r>
            <a:r>
              <a:rPr lang="en-US" dirty="0">
                <a:solidFill>
                  <a:schemeClr val="bg1"/>
                </a:solidFill>
              </a:rPr>
              <a:t>your slide formatting </a:t>
            </a:r>
            <a:r>
              <a:rPr lang="en-US" dirty="0" smtClean="0">
                <a:solidFill>
                  <a:schemeClr val="bg1"/>
                </a:solidFill>
              </a:rPr>
              <a:t>and presentation structure using the following this template, as well as the guidelines and tips.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</a:t>
            </a:r>
            <a:r>
              <a:rPr lang="en-US" dirty="0" smtClean="0"/>
              <a:t>1 </a:t>
            </a:r>
            <a:r>
              <a:rPr lang="en-US" dirty="0"/>
              <a:t>Information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24000" y="196215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Add additional </a:t>
            </a:r>
            <a:r>
              <a:rPr lang="en-US" dirty="0"/>
              <a:t>information slides as </a:t>
            </a:r>
            <a:r>
              <a:rPr lang="en-US" dirty="0" smtClean="0"/>
              <a:t>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89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 Summary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Up Arrow Callout 4"/>
          <p:cNvSpPr/>
          <p:nvPr/>
        </p:nvSpPr>
        <p:spPr>
          <a:xfrm>
            <a:off x="838200" y="188595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Key points from the section you want learners to </a:t>
            </a:r>
            <a:r>
              <a:rPr lang="en-US" dirty="0"/>
              <a:t>take </a:t>
            </a:r>
            <a:r>
              <a:rPr lang="en-US" dirty="0" smtClean="0"/>
              <a:t>away </a:t>
            </a:r>
            <a:r>
              <a:rPr lang="en-US" dirty="0"/>
              <a:t>from this section.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3738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dirty="0" smtClean="0"/>
              <a:t>SECTION 2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19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 Information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Add additional </a:t>
            </a:r>
            <a:r>
              <a:rPr lang="en-US" dirty="0"/>
              <a:t>information slides as </a:t>
            </a:r>
            <a:r>
              <a:rPr lang="en-US" dirty="0" smtClean="0"/>
              <a:t>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9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 Summary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Up Arrow Callout 4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Key points from the section you want learners to take </a:t>
            </a:r>
            <a:r>
              <a:rPr lang="en-US" dirty="0"/>
              <a:t>away from this section.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6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SECTION 3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19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 Information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Add additional </a:t>
            </a:r>
            <a:r>
              <a:rPr lang="en-US" dirty="0"/>
              <a:t>information slides as </a:t>
            </a:r>
            <a:r>
              <a:rPr lang="en-US" dirty="0" smtClean="0"/>
              <a:t>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9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 3 Summary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Key points from the section you want learners to take </a:t>
            </a:r>
            <a:r>
              <a:rPr lang="en-US" dirty="0"/>
              <a:t>away from this section.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6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SECTION 4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19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 Information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Add </a:t>
            </a:r>
            <a:r>
              <a:rPr lang="en-US" dirty="0"/>
              <a:t>additional information slides as </a:t>
            </a:r>
            <a:r>
              <a:rPr lang="en-US" dirty="0" smtClean="0"/>
              <a:t>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9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" t="12151" r="67879" b="49036"/>
          <a:stretch/>
        </p:blipFill>
        <p:spPr bwMode="auto">
          <a:xfrm>
            <a:off x="2438400" y="1273968"/>
            <a:ext cx="5029200" cy="3855244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Line Callout 2 4"/>
          <p:cNvSpPr/>
          <p:nvPr/>
        </p:nvSpPr>
        <p:spPr>
          <a:xfrm>
            <a:off x="2895600" y="214200"/>
            <a:ext cx="2239500" cy="851064"/>
          </a:xfrm>
          <a:prstGeom prst="borderCallout2">
            <a:avLst>
              <a:gd name="adj1" fmla="val 102157"/>
              <a:gd name="adj2" fmla="val 50678"/>
              <a:gd name="adj3" fmla="val 137075"/>
              <a:gd name="adj4" fmla="val 50211"/>
              <a:gd name="adj5" fmla="val 148740"/>
              <a:gd name="adj6" fmla="val 50801"/>
            </a:avLst>
          </a:prstGeom>
          <a:solidFill>
            <a:schemeClr val="accent6"/>
          </a:solidFill>
          <a:ln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Tip:</a:t>
            </a:r>
          </a:p>
          <a:p>
            <a:pPr algn="ctr"/>
            <a:r>
              <a:rPr lang="en-US" sz="1200" dirty="0" smtClean="0"/>
              <a:t>Use the new slide menu to add desired slide type, e.g., Title or content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8705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 4 Summary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Key points from the section you want learners to take </a:t>
            </a:r>
            <a:r>
              <a:rPr lang="en-US" dirty="0"/>
              <a:t>away from this section.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6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SECTION 5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19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 Information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Additional </a:t>
            </a:r>
            <a:r>
              <a:rPr lang="en-US" dirty="0"/>
              <a:t>information slides as </a:t>
            </a:r>
            <a:r>
              <a:rPr lang="en-US" dirty="0" smtClean="0"/>
              <a:t>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9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 Summary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Up Arrow Callout 3"/>
          <p:cNvSpPr/>
          <p:nvPr/>
        </p:nvSpPr>
        <p:spPr>
          <a:xfrm>
            <a:off x="1574800" y="2580640"/>
            <a:ext cx="6258560" cy="1899920"/>
          </a:xfrm>
          <a:prstGeom prst="upArrowCallout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Key points from the section you want learners to take </a:t>
            </a:r>
            <a:r>
              <a:rPr lang="en-US" dirty="0" smtClean="0"/>
              <a:t>away from this section.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6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Take-home Points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1905000" y="1809750"/>
            <a:ext cx="5562600" cy="2133600"/>
          </a:xfrm>
          <a:prstGeom prst="upArrowCallout">
            <a:avLst>
              <a:gd name="adj1" fmla="val 14201"/>
              <a:gd name="adj2" fmla="val 25000"/>
              <a:gd name="adj3" fmla="val 25000"/>
              <a:gd name="adj4" fmla="val 64977"/>
            </a:avLst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91425" rIns="91425" bIns="91425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60375" marR="0" lvl="0" indent="-257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79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54125" marR="0" lvl="2" indent="-18732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16088" marR="0" lvl="3" indent="-21748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400" dirty="0" smtClean="0">
                <a:solidFill>
                  <a:schemeClr val="bg1"/>
                </a:solidFill>
              </a:rPr>
              <a:t>Final take-home points reiterate the section summaries in support of the learning objectives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5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Content Slide - 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Text Sizing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Header = </a:t>
            </a:r>
            <a:r>
              <a:rPr lang="en-US" dirty="0" smtClean="0">
                <a:solidFill>
                  <a:srgbClr val="000000"/>
                </a:solidFill>
              </a:rPr>
              <a:t>36, top </a:t>
            </a:r>
            <a:r>
              <a:rPr lang="en-US" dirty="0">
                <a:solidFill>
                  <a:srgbClr val="000000"/>
                </a:solidFill>
              </a:rPr>
              <a:t>level bullet = </a:t>
            </a:r>
            <a:r>
              <a:rPr lang="en-US" dirty="0" smtClean="0">
                <a:solidFill>
                  <a:srgbClr val="000000"/>
                </a:solidFill>
              </a:rPr>
              <a:t>32, sub-bullet </a:t>
            </a:r>
            <a:r>
              <a:rPr lang="en-US" dirty="0">
                <a:solidFill>
                  <a:srgbClr val="000000"/>
                </a:solidFill>
              </a:rPr>
              <a:t>= </a:t>
            </a:r>
            <a:r>
              <a:rPr lang="en-US" dirty="0" smtClean="0">
                <a:solidFill>
                  <a:srgbClr val="000000"/>
                </a:solidFill>
              </a:rPr>
              <a:t>28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Sizing is </a:t>
            </a:r>
            <a:r>
              <a:rPr lang="en-US" dirty="0" smtClean="0">
                <a:solidFill>
                  <a:srgbClr val="000000"/>
                </a:solidFill>
              </a:rPr>
              <a:t>automatic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Try </a:t>
            </a:r>
            <a:r>
              <a:rPr lang="en-US" dirty="0" smtClean="0">
                <a:solidFill>
                  <a:srgbClr val="000000"/>
                </a:solidFill>
              </a:rPr>
              <a:t>to avoid a </a:t>
            </a:r>
            <a:r>
              <a:rPr lang="en-US" dirty="0">
                <a:solidFill>
                  <a:srgbClr val="000000"/>
                </a:solidFill>
              </a:rPr>
              <a:t>third level of </a:t>
            </a:r>
            <a:r>
              <a:rPr lang="en-US" dirty="0" smtClean="0">
                <a:solidFill>
                  <a:srgbClr val="000000"/>
                </a:solidFill>
              </a:rPr>
              <a:t>bullet</a:t>
            </a:r>
          </a:p>
          <a:p>
            <a:r>
              <a:rPr lang="en-US" dirty="0">
                <a:solidFill>
                  <a:srgbClr val="000000"/>
                </a:solidFill>
              </a:rPr>
              <a:t>Try not to resize text and get </a:t>
            </a:r>
            <a:r>
              <a:rPr lang="en-US" dirty="0" smtClean="0">
                <a:solidFill>
                  <a:srgbClr val="000000"/>
                </a:solidFill>
              </a:rPr>
              <a:t>creative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Consider additional slide for extensive text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sym typeface="Georgia"/>
              </a:rPr>
              <a:t>When using abbreviations (abbr) to save space, explain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sym typeface="Georgia"/>
              </a:rPr>
              <a:t>them.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57800" y="857250"/>
            <a:ext cx="3352800" cy="7386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[This slide is to be deleted when using this template]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7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Content </a:t>
            </a:r>
            <a:r>
              <a:rPr lang="en-US" dirty="0" smtClean="0"/>
              <a:t>Slide - Figures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Whenever possible, use SmartArt or other customizable figure templates to help convey concepts rather than bulleted text</a:t>
            </a:r>
          </a:p>
          <a:p>
            <a:r>
              <a:rPr lang="en-US" dirty="0" smtClean="0"/>
              <a:t>This will help viewers maintain interest and better understand concepts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94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ctrTitle"/>
          </p:nvPr>
        </p:nvSpPr>
        <p:spPr>
          <a:xfrm>
            <a:off x="685800" y="819150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9850" algn="ctr" rtl="0">
              <a:spcBef>
                <a:spcPts val="0"/>
              </a:spcBef>
              <a:buClr>
                <a:srgbClr val="000000"/>
              </a:buClr>
              <a:buSzPts val="1100"/>
              <a:buFont typeface="Georgia"/>
              <a:buNone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Title of Your Talk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371600" y="20383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44450" algn="ctr" rtl="0">
              <a:spcBef>
                <a:spcPts val="0"/>
              </a:spcBef>
              <a:buClr>
                <a:srgbClr val="000000"/>
              </a:buClr>
              <a:buSzPts val="7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</a:t>
            </a:r>
            <a:r>
              <a:rPr lang="en-US" sz="2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</a:p>
          <a:p>
            <a:pPr marL="0" marR="0" lvl="0" indent="-44450" algn="ctr" rtl="0">
              <a:spcBef>
                <a:spcPts val="0"/>
              </a:spcBef>
              <a:buClr>
                <a:srgbClr val="000000"/>
              </a:buClr>
              <a:buSzPts val="700"/>
              <a:buFont typeface="Arial"/>
              <a:buNone/>
            </a:pPr>
            <a:r>
              <a:rPr lang="en-US" dirty="0" smtClean="0"/>
              <a:t>Division</a:t>
            </a:r>
          </a:p>
          <a:p>
            <a:pPr marL="0" marR="0" lvl="0" indent="-44450" algn="ctr" rtl="0">
              <a:spcBef>
                <a:spcPts val="0"/>
              </a:spcBef>
              <a:buClr>
                <a:srgbClr val="000000"/>
              </a:buClr>
              <a:buSzPts val="700"/>
              <a:buFont typeface="Arial"/>
              <a:buNone/>
            </a:pPr>
            <a:r>
              <a:rPr lang="en-US" sz="2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Department</a:t>
            </a: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45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Up Arrow Callout 5"/>
          <p:cNvSpPr/>
          <p:nvPr/>
        </p:nvSpPr>
        <p:spPr>
          <a:xfrm>
            <a:off x="685800" y="1895869"/>
            <a:ext cx="4495800" cy="2514600"/>
          </a:xfrm>
          <a:prstGeom prst="upArrowCallout">
            <a:avLst>
              <a:gd name="adj1" fmla="val 6382"/>
              <a:gd name="adj2" fmla="val 16564"/>
              <a:gd name="adj3" fmla="val 25000"/>
              <a:gd name="adj4" fmla="val 6497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first </a:t>
            </a:r>
            <a:r>
              <a:rPr lang="en-US" dirty="0" smtClean="0">
                <a:solidFill>
                  <a:schemeClr val="bg1"/>
                </a:solidFill>
              </a:rPr>
              <a:t>few introductory slides include </a:t>
            </a:r>
            <a:r>
              <a:rPr lang="en-US" dirty="0">
                <a:solidFill>
                  <a:schemeClr val="bg1"/>
                </a:solidFill>
              </a:rPr>
              <a:t>disclosures, learning objectives, and a list of sections. The introduction should be kept short.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2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Left Arrow Callout 3"/>
          <p:cNvSpPr/>
          <p:nvPr/>
        </p:nvSpPr>
        <p:spPr>
          <a:xfrm>
            <a:off x="5638800" y="666750"/>
            <a:ext cx="3124200" cy="3476850"/>
          </a:xfrm>
          <a:prstGeom prst="leftArrowCallout">
            <a:avLst>
              <a:gd name="adj1" fmla="val 4922"/>
              <a:gd name="adj2" fmla="val 13016"/>
              <a:gd name="adj3" fmla="val 28296"/>
              <a:gd name="adj4" fmla="val 6497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Learning Objectives should be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Limited: ~ 3-5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Outcomes oriented: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what </a:t>
            </a:r>
            <a:r>
              <a:rPr lang="en-US" dirty="0">
                <a:solidFill>
                  <a:schemeClr val="bg1"/>
                </a:solidFill>
              </a:rPr>
              <a:t>do </a:t>
            </a:r>
            <a:r>
              <a:rPr lang="en-US" dirty="0" smtClean="0">
                <a:solidFill>
                  <a:schemeClr val="bg1"/>
                </a:solidFill>
              </a:rPr>
              <a:t>learners </a:t>
            </a:r>
            <a:r>
              <a:rPr lang="en-US" dirty="0">
                <a:solidFill>
                  <a:schemeClr val="bg1"/>
                </a:solidFill>
              </a:rPr>
              <a:t>to know/understand/be able to </a:t>
            </a:r>
            <a:r>
              <a:rPr lang="en-US" dirty="0" smtClean="0">
                <a:solidFill>
                  <a:schemeClr val="bg1"/>
                </a:solidFill>
              </a:rPr>
              <a:t>do to improve outcomes?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Actionable: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what should learners do or change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&amp; Overview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971550"/>
            <a:ext cx="3997620" cy="3733800"/>
          </a:xfrm>
        </p:spPr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/>
              <a:t>1</a:t>
            </a:r>
          </a:p>
          <a:p>
            <a:r>
              <a:rPr lang="en-US" dirty="0" smtClean="0"/>
              <a:t>Section 2</a:t>
            </a:r>
          </a:p>
          <a:p>
            <a:r>
              <a:rPr lang="en-US" dirty="0" smtClean="0"/>
              <a:t>Section 3</a:t>
            </a:r>
          </a:p>
          <a:p>
            <a:r>
              <a:rPr lang="en-US" dirty="0" smtClean="0"/>
              <a:t>Section 4</a:t>
            </a:r>
          </a:p>
          <a:p>
            <a:r>
              <a:rPr lang="en-US" dirty="0" smtClean="0"/>
              <a:t>Section 5 and Overall Conclusion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454820" y="241786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54820" y="241786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</a:t>
            </a:r>
            <a:endParaRPr lang="en-US" dirty="0"/>
          </a:p>
        </p:txBody>
      </p:sp>
      <p:sp>
        <p:nvSpPr>
          <p:cNvPr id="7" name="Left Arrow Callout 6"/>
          <p:cNvSpPr/>
          <p:nvPr/>
        </p:nvSpPr>
        <p:spPr>
          <a:xfrm>
            <a:off x="3837432" y="280416"/>
            <a:ext cx="4696968" cy="4038600"/>
          </a:xfrm>
          <a:prstGeom prst="leftArrowCallout">
            <a:avLst>
              <a:gd name="adj1" fmla="val 3613"/>
              <a:gd name="adj2" fmla="val 10538"/>
              <a:gd name="adj3" fmla="val 28296"/>
              <a:gd name="adj4" fmla="val 6497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If the content lends itself to sectioning, it is preferable to break your talk down into 3-5 </a:t>
            </a:r>
            <a:r>
              <a:rPr lang="en-US" dirty="0"/>
              <a:t>sections, </a:t>
            </a:r>
            <a:r>
              <a:rPr lang="en-US" dirty="0" smtClean="0"/>
              <a:t>with an introduction and summary </a:t>
            </a:r>
            <a:r>
              <a:rPr lang="en-US" dirty="0"/>
              <a:t>points for each </a:t>
            </a:r>
            <a:r>
              <a:rPr lang="en-US" dirty="0" smtClean="0"/>
              <a:t>section.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Give </a:t>
            </a:r>
            <a:r>
              <a:rPr lang="en-US" dirty="0" smtClean="0">
                <a:solidFill>
                  <a:schemeClr val="bg1"/>
                </a:solidFill>
              </a:rPr>
              <a:t>your learners a brief overview of what you are going to be talking about.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For example: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Epidemiology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Treatment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80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SECTION 1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1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748873|-8341960|-3468525|-2064878|-9539986|Markido&quot;,&quot;Id&quot;:&quot;5d77b95e34303918fcd32d10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heme/theme1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510</Words>
  <Application>Microsoft Office PowerPoint</Application>
  <PresentationFormat>On-screen Show (16:9)</PresentationFormat>
  <Paragraphs>80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Custom Design</vt:lpstr>
      <vt:lpstr>1_Custom Design</vt:lpstr>
      <vt:lpstr>PowerPoint Presentation</vt:lpstr>
      <vt:lpstr>PowerPoint Presentation</vt:lpstr>
      <vt:lpstr>Sample Content Slide - Text</vt:lpstr>
      <vt:lpstr>Sample Content Slide - Figures</vt:lpstr>
      <vt:lpstr>Title of Your Talk</vt:lpstr>
      <vt:lpstr>Disclosures</vt:lpstr>
      <vt:lpstr>Learning Objectives</vt:lpstr>
      <vt:lpstr>Introduction &amp; Overview</vt:lpstr>
      <vt:lpstr>SECTION 1 TITLE</vt:lpstr>
      <vt:lpstr>Section 1 Information</vt:lpstr>
      <vt:lpstr>Section 1 Summary Points</vt:lpstr>
      <vt:lpstr>SECTION 2 TITLE</vt:lpstr>
      <vt:lpstr>Section 2 Information</vt:lpstr>
      <vt:lpstr>Section 2 Summary Points</vt:lpstr>
      <vt:lpstr>SECTION 3 TITLE</vt:lpstr>
      <vt:lpstr>Section 3 Information</vt:lpstr>
      <vt:lpstr>Section  3 Summary Points</vt:lpstr>
      <vt:lpstr>SECTION 4 TITLE</vt:lpstr>
      <vt:lpstr>Section 4 Information</vt:lpstr>
      <vt:lpstr>Section  4 Summary Points</vt:lpstr>
      <vt:lpstr>SECTION 5 TITLE</vt:lpstr>
      <vt:lpstr>Section 5 Information</vt:lpstr>
      <vt:lpstr>Section 5 Summary Points</vt:lpstr>
      <vt:lpstr>Final Take-home Points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Your Talk</dc:title>
  <dc:creator>Schwartz, Dan</dc:creator>
  <cp:lastModifiedBy>Dan Schwartz</cp:lastModifiedBy>
  <cp:revision>59</cp:revision>
  <cp:lastPrinted>2019-02-26T14:00:47Z</cp:lastPrinted>
  <dcterms:modified xsi:type="dcterms:W3CDTF">2019-09-10T14:55:26Z</dcterms:modified>
</cp:coreProperties>
</file>